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dbdb420f7f1543b5" /><Relationship Type="http://schemas.openxmlformats.org/officeDocument/2006/relationships/extended-properties" Target="/docProps/app.xml" Id="Rb9e6a74366f5476a" /><Relationship Type="http://schemas.openxmlformats.org/officeDocument/2006/relationships/officeDocument" Target="/ppt/presentation.xml" Id="R7439c03ab85b4887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b48476b8499c4f13"/>
  </p:sldMasterIdLst>
  <p:notesMasterIdLst>
    <p:notesMasterId xmlns:r="http://schemas.openxmlformats.org/officeDocument/2006/relationships" r:id="R6369041c14034db1"/>
  </p:notesMasterIdLst>
  <p:sldIdLst>
    <p:sldId xmlns:r="http://schemas.openxmlformats.org/officeDocument/2006/relationships" id="256" r:id="R815a7b6c040b4378"/>
    <p:sldId xmlns:r="http://schemas.openxmlformats.org/officeDocument/2006/relationships" id="257" r:id="R0b3fd18780084aee"/>
    <p:sldId xmlns:r="http://schemas.openxmlformats.org/officeDocument/2006/relationships" id="258" r:id="R6c41eaf614d446a2"/>
    <p:sldId xmlns:r="http://schemas.openxmlformats.org/officeDocument/2006/relationships" id="259" r:id="R92a1c752c67b40e2"/>
    <p:sldId xmlns:r="http://schemas.openxmlformats.org/officeDocument/2006/relationships" id="260" r:id="R6b6c80e4be65495b"/>
    <p:sldId xmlns:r="http://schemas.openxmlformats.org/officeDocument/2006/relationships" id="261" r:id="Rfb59f07594684b36"/>
    <p:sldId xmlns:r="http://schemas.openxmlformats.org/officeDocument/2006/relationships" id="262" r:id="R53cddef3a1cf44a8"/>
    <p:sldId xmlns:r="http://schemas.openxmlformats.org/officeDocument/2006/relationships" id="263" r:id="Rf54f175ea9364103"/>
    <p:sldId xmlns:r="http://schemas.openxmlformats.org/officeDocument/2006/relationships" id="264" r:id="R1406ad1ffd8e4821"/>
    <p:sldId xmlns:r="http://schemas.openxmlformats.org/officeDocument/2006/relationships" id="265" r:id="Raaa4f32f0e974dba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7255700437534cc3" /><Relationship Type="http://schemas.openxmlformats.org/officeDocument/2006/relationships/slideMaster" Target="/ppt/slideMasters/slideMaster1.xml" Id="Rb48476b8499c4f13" /><Relationship Type="http://schemas.openxmlformats.org/officeDocument/2006/relationships/notesMaster" Target="/ppt/notesMasters/notesMaster1.xml" Id="R6369041c14034db1" /><Relationship Type="http://schemas.openxmlformats.org/officeDocument/2006/relationships/presProps" Target="/ppt/presProps.xml" Id="Rf1eb19647c1a4617" /><Relationship Type="http://schemas.openxmlformats.org/officeDocument/2006/relationships/tableStyles" Target="/ppt/tableStyles.xml" Id="Rf17fe7a4b64c423c" /><Relationship Type="http://schemas.openxmlformats.org/officeDocument/2006/relationships/slide" Target="/ppt/slides/slide1.xml" Id="R815a7b6c040b4378" /><Relationship Type="http://schemas.openxmlformats.org/officeDocument/2006/relationships/slide" Target="/ppt/slides/slide2.xml" Id="R0b3fd18780084aee" /><Relationship Type="http://schemas.openxmlformats.org/officeDocument/2006/relationships/slide" Target="/ppt/slides/slide3.xml" Id="R6c41eaf614d446a2" /><Relationship Type="http://schemas.openxmlformats.org/officeDocument/2006/relationships/slide" Target="/ppt/slides/slide4.xml" Id="R92a1c752c67b40e2" /><Relationship Type="http://schemas.openxmlformats.org/officeDocument/2006/relationships/slide" Target="/ppt/slides/slide5.xml" Id="R6b6c80e4be65495b" /><Relationship Type="http://schemas.openxmlformats.org/officeDocument/2006/relationships/slide" Target="/ppt/slides/slide6.xml" Id="Rfb59f07594684b36" /><Relationship Type="http://schemas.openxmlformats.org/officeDocument/2006/relationships/slide" Target="/ppt/slides/slide7.xml" Id="R53cddef3a1cf44a8" /><Relationship Type="http://schemas.openxmlformats.org/officeDocument/2006/relationships/slide" Target="/ppt/slides/slide8.xml" Id="Rf54f175ea9364103" /><Relationship Type="http://schemas.openxmlformats.org/officeDocument/2006/relationships/slide" Target="/ppt/slides/slide9.xml" Id="R1406ad1ffd8e4821" /><Relationship Type="http://schemas.openxmlformats.org/officeDocument/2006/relationships/slide" Target="/ppt/slides/slide10.xml" Id="Raaa4f32f0e974dba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65980873c3974b1d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b677603a4253466c" /><Relationship Type="http://schemas.openxmlformats.org/officeDocument/2006/relationships/notesMaster" Target="/ppt/notesMasters/notesMaster1.xml" Id="Rb5441f6e378743a9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c0397bec7f744612" /><Relationship Type="http://schemas.openxmlformats.org/officeDocument/2006/relationships/notesMaster" Target="/ppt/notesMasters/notesMaster1.xml" Id="R1744db673b0849e0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cc1d2b179db94d3f" /><Relationship Type="http://schemas.openxmlformats.org/officeDocument/2006/relationships/notesMaster" Target="/ppt/notesMasters/notesMaster1.xml" Id="R23ffe5bfff67471c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f7569988a5224451" /><Relationship Type="http://schemas.openxmlformats.org/officeDocument/2006/relationships/notesMaster" Target="/ppt/notesMasters/notesMaster1.xml" Id="R0b1f1661dea84b0e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2d7900e4fb1241a4" /><Relationship Type="http://schemas.openxmlformats.org/officeDocument/2006/relationships/notesMaster" Target="/ppt/notesMasters/notesMaster1.xml" Id="R8c7d836b0b774cc9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81f1d54c92b847c6" /><Relationship Type="http://schemas.openxmlformats.org/officeDocument/2006/relationships/notesMaster" Target="/ppt/notesMasters/notesMaster1.xml" Id="Rf485d3c3bcd445f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3298066460404eef" /><Relationship Type="http://schemas.openxmlformats.org/officeDocument/2006/relationships/notesMaster" Target="/ppt/notesMasters/notesMaster1.xml" Id="Rd66be5ff9c614238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a18fe49e2f814ef9" /><Relationship Type="http://schemas.openxmlformats.org/officeDocument/2006/relationships/notesMaster" Target="/ppt/notesMasters/notesMaster1.xml" Id="Re5737fda9fc9486f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4fc8928791344530" /><Relationship Type="http://schemas.openxmlformats.org/officeDocument/2006/relationships/notesMaster" Target="/ppt/notesMasters/notesMaster1.xml" Id="Re0bf1ec353f74995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2bec80e9bf9e4228" /><Relationship Type="http://schemas.openxmlformats.org/officeDocument/2006/relationships/notesMaster" Target="/ppt/notesMasters/notesMaster1.xml" Id="R685b8c01dc5e4377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c831790b7f9a46a7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26976ece2bc64932" /><Relationship Type="http://schemas.openxmlformats.org/officeDocument/2006/relationships/slideLayout" Target="/ppt/slideLayouts/slideLayout1.xml" Id="R7d2a759585a54303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7d2a759585a54303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fee46696c094dde" /><Relationship Type="http://schemas.openxmlformats.org/officeDocument/2006/relationships/image" Target="/ppt/media/image.png" Id="R3583adc30b084b48" /><Relationship Type="http://schemas.openxmlformats.org/officeDocument/2006/relationships/notesSlide" Target="/ppt/notesSlides/notesSlide1.xml" Id="Re5e0a89cc99244aa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1b9c7c26d264736" /><Relationship Type="http://schemas.openxmlformats.org/officeDocument/2006/relationships/notesSlide" Target="/ppt/notesSlides/notesSlide10.xml" Id="R1fd6727ef6a84a1d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ff331907a8b411d" /><Relationship Type="http://schemas.openxmlformats.org/officeDocument/2006/relationships/notesSlide" Target="/ppt/notesSlides/notesSlide2.xml" Id="R263d906a06b541c8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46eac1e685c4b81" /><Relationship Type="http://schemas.openxmlformats.org/officeDocument/2006/relationships/image" Target="/ppt/media/image2.png" Id="R9b85445f90a84345" /><Relationship Type="http://schemas.openxmlformats.org/officeDocument/2006/relationships/notesSlide" Target="/ppt/notesSlides/notesSlide3.xml" Id="R531021961636409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2763f7046fc4dc4" /><Relationship Type="http://schemas.openxmlformats.org/officeDocument/2006/relationships/image" Target="/ppt/media/image3.png" Id="R3c352398809b4664" /><Relationship Type="http://schemas.openxmlformats.org/officeDocument/2006/relationships/notesSlide" Target="/ppt/notesSlides/notesSlide4.xml" Id="R7512164b7283421c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664ecf46abd47d6" /><Relationship Type="http://schemas.openxmlformats.org/officeDocument/2006/relationships/image" Target="/ppt/media/image4.png" Id="Ra9b1dc9dc8514eb0" /><Relationship Type="http://schemas.openxmlformats.org/officeDocument/2006/relationships/notesSlide" Target="/ppt/notesSlides/notesSlide5.xml" Id="Rde7fd06dc416433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3e976bfe06a4a8e" /><Relationship Type="http://schemas.openxmlformats.org/officeDocument/2006/relationships/image" Target="/ppt/media/image5.png" Id="Rb8e4fa1cf99841b5" /><Relationship Type="http://schemas.openxmlformats.org/officeDocument/2006/relationships/notesSlide" Target="/ppt/notesSlides/notesSlide6.xml" Id="Rc298498ca9b846e6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03a8a1de60b4e4e" /><Relationship Type="http://schemas.openxmlformats.org/officeDocument/2006/relationships/image" Target="/ppt/media/image6.png" Id="Re44846c944ce45ed" /><Relationship Type="http://schemas.openxmlformats.org/officeDocument/2006/relationships/notesSlide" Target="/ppt/notesSlides/notesSlide7.xml" Id="Ra42ee9bc435b4fc9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8fa218a69dd40d3" /><Relationship Type="http://schemas.openxmlformats.org/officeDocument/2006/relationships/image" Target="/ppt/media/image7.png" Id="R98719abe6fc84dfe" /><Relationship Type="http://schemas.openxmlformats.org/officeDocument/2006/relationships/image" Target="/ppt/media/image8.png" Id="R819991d05ac94fd8" /><Relationship Type="http://schemas.openxmlformats.org/officeDocument/2006/relationships/notesSlide" Target="/ppt/notesSlides/notesSlide8.xml" Id="R7352af7d6eb14639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65bf5af73e14032" /><Relationship Type="http://schemas.openxmlformats.org/officeDocument/2006/relationships/notesSlide" Target="/ppt/notesSlides/notesSlide9.xml" Id="R4a37bf14609f4eda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11131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583adc30b084b48"/>
          <a:srcRect xmlns:a="http://schemas.openxmlformats.org/drawingml/2006/main" l="22000" t="0" r="2200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858000" y="0"/>
            <a:ext cx="5334000" cy="6858000"/>
          </a:xfrm>
          <a:prstGeom xmlns:a="http://schemas.openxmlformats.org/drawingml/2006/main" prst="roundRect">
            <a:avLst>
              <a:gd name="adj" fmla="val 2143"/>
            </a:avLst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D3EFE67-133C-406D-A768-7F93BECBD7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742950"/>
            <a:ext cx="5334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4350" b="1">
                <a:solidFill>
                  <a:srgbClr val="F7F2EA"/>
                </a:solidFill>
              </a:defRPr>
            </a:pPr>
            <a:r>
              <a:rPr sz="4350" b="1">
                <a:solidFill>
                  <a:srgbClr val="F7F2EA"/>
                </a:solidFill>
              </a:rPr>
              <a:t>深圳龍華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0E95F66-A600-41D2-8C24-F54297D59C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409700"/>
            <a:ext cx="5334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4350" b="1">
                <a:solidFill>
                  <a:srgbClr val="F7F2EA"/>
                </a:solidFill>
              </a:defRPr>
            </a:pPr>
            <a:r>
              <a:rPr sz="4350" b="1">
                <a:solidFill>
                  <a:srgbClr val="F7F2EA"/>
                </a:solidFill>
              </a:rPr>
              <a:t>兩日一夜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97424E0-5081-427E-820F-0A4DF3C5B0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362200"/>
            <a:ext cx="54292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0C98C"/>
                </a:solidFill>
              </a:defRPr>
            </a:pPr>
            <a:r>
              <a:rPr sz="1800" b="1">
                <a:solidFill>
                  <a:srgbClr val="F0C98C"/>
                </a:solidFill>
              </a:rPr>
              <a:t>吃 · 拍 · 按 · 住的一站式舒適線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7A99DBD-72A4-4AC7-B12E-327FD5235B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105150"/>
            <a:ext cx="5334000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BFB5A9"/>
                </a:solidFill>
              </a:defRPr>
            </a:pPr>
            <a:r>
              <a:rPr sz="1500" b="0">
                <a:solidFill>
                  <a:srgbClr val="BFB5A9"/>
                </a:solidFill>
              </a:rPr>
              <a:t>酒店 RMB 600／晚 · 每餐 RMB 200／人 · 按摩 RMB 300／人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EF52CCA-A602-4BAE-B1C2-22ACEF55C8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829300"/>
            <a:ext cx="4953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公開原生 app 證據｜2026-07-12 HKT</a:t>
            </a:r>
          </a:p>
        </p:txBody>
      </p:sp>
    </p:spTree>
    <p:extLst>
      <p:ext uri="{BB962C8B-B14F-4D97-AF65-F5344CB8AC3E}">
        <p14:creationId xmlns:p14="http://schemas.microsoft.com/office/powerpoint/2010/main" val="863535459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11131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C258C77-F9CD-4D15-AE3D-3272B19759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"/>
            <a:ext cx="61912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BEFORE YOU GO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9FFB0F7-0DF3-412B-9FE3-AB1923879F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7F2EA"/>
                </a:solidFill>
              </a:defRPr>
            </a:pPr>
            <a:r>
              <a:rPr sz="2850" b="1">
                <a:solidFill>
                  <a:srgbClr val="F7F2EA"/>
                </a:solidFill>
              </a:rPr>
              <a:t>三項確認，讓這條路線真正可用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30B702A-1CF8-4A65-A910-C89DB28072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400050"/>
            <a:ext cx="476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r">
              <a:defRPr sz="1125" b="1">
                <a:solidFill>
                  <a:srgbClr val="BFB5A9"/>
                </a:solidFill>
              </a:defRPr>
            </a:pPr>
            <a:r>
              <a:rPr sz="1125" b="1">
                <a:solidFill>
                  <a:srgbClr val="BFB5A9"/>
                </a:solidFill>
              </a:rPr>
              <a:t>10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6567304-8AFB-4B90-8422-33F924B1C3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714500"/>
            <a:ext cx="76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F6A3D"/>
                </a:solidFill>
              </a:defRPr>
            </a:pPr>
            <a:r>
              <a:rPr sz="2850" b="1">
                <a:solidFill>
                  <a:srgbClr val="FF6A3D"/>
                </a:solidFill>
              </a:rPr>
              <a:t>01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8EE220B-F937-40E2-8330-08650BBC81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66875" y="1714500"/>
            <a:ext cx="17145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先訂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1712B1A-8274-4BE7-AB31-BD88EF8973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1714500"/>
            <a:ext cx="7239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BFB5A9"/>
                </a:solidFill>
              </a:defRPr>
            </a:pPr>
            <a:r>
              <a:rPr sz="1575" b="0">
                <a:solidFill>
                  <a:srgbClr val="BFB5A9"/>
                </a:solidFill>
              </a:rPr>
              <a:t>酒店房型與取消條款；庭院粵菜座位；SPA 技師與時段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82E6C2E-26B6-4DDC-9EAB-2E2E0521EA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3000375"/>
            <a:ext cx="76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F6A3D"/>
                </a:solidFill>
              </a:defRPr>
            </a:pPr>
            <a:r>
              <a:rPr sz="2850" b="1">
                <a:solidFill>
                  <a:srgbClr val="FF6A3D"/>
                </a:solidFill>
              </a:rPr>
              <a:t>02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18C9250-6251-4AD9-90EC-7D26C5BE7E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66875" y="3000375"/>
            <a:ext cx="17145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再核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C22F1E0-4442-4C78-A48A-0E5CD0F9A9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3000375"/>
            <a:ext cx="7239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BFB5A9"/>
                </a:solidFill>
              </a:defRPr>
            </a:pPr>
            <a:r>
              <a:rPr sz="1575" b="0">
                <a:solidFill>
                  <a:srgbClr val="BFB5A9"/>
                </a:solidFill>
              </a:rPr>
              <a:t>美術館當日展覽／預約；火鍋晚市排隊；優惠券使用條件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2526693-D3D4-4E6E-8F1B-E7527AA743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4286250"/>
            <a:ext cx="76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F6A3D"/>
                </a:solidFill>
              </a:defRPr>
            </a:pPr>
            <a:r>
              <a:rPr sz="2850" b="1">
                <a:solidFill>
                  <a:srgbClr val="FF6A3D"/>
                </a:solidFill>
              </a:rPr>
              <a:t>03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EB542FD-B533-4FF8-BD89-641C9BF50B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66875" y="4286250"/>
            <a:ext cx="17145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保留彈性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959DB51-7604-4CE9-8A51-B961C590A7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4286250"/>
            <a:ext cx="7239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BFB5A9"/>
                </a:solidFill>
              </a:defRPr>
            </a:pPr>
            <a:r>
              <a:rPr sz="1575" b="0">
                <a:solidFill>
                  <a:srgbClr val="BFB5A9"/>
                </a:solidFill>
              </a:rPr>
              <a:t>下雨仍可走美術館＋咖啡；人潮過多則改壹方天地室內補拍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F9ACF97-E30B-4E91-B7CA-2E1BBB60CA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71500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6A3D"/>
                </a:solidFill>
              </a:defRPr>
            </a:pPr>
            <a:r>
              <a:rPr sz="1200" b="1">
                <a:solidFill>
                  <a:srgbClr val="FF6A3D"/>
                </a:solidFill>
              </a:rPr>
              <a:t>資料狀態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0C4FD89-F602-4BCD-AE60-1DF2E81C4B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5581650"/>
            <a:ext cx="88582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7F2EA"/>
                </a:solidFill>
              </a:defRPr>
            </a:pPr>
            <a:r>
              <a:rPr sz="1350" b="0">
                <a:solidFill>
                  <a:srgbClr val="F7F2EA"/>
                </a:solidFill>
              </a:rPr>
              <a:t>大眾點評與小紅書公開 UI 均正常；沒有登入、CAPTCHA 或風控頁。本輪未逐一打開所有負評頁，反覆負面主題仍屬資料缺口。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F31D007-AFB6-4124-B91D-EB319B7C7F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38900"/>
            <a:ext cx="10858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FB5A9"/>
                </a:solidFill>
              </a:defRPr>
            </a:pPr>
            <a:r>
              <a:rPr sz="750" b="0">
                <a:solidFill>
                  <a:srgbClr val="BFB5A9"/>
                </a:solidFill>
              </a:rPr>
              <a:t>Evidence ledger: work/longhua/evidence/evidence-ledger.json · checked 2026-07-12 HKT</a:t>
            </a:r>
          </a:p>
        </p:txBody>
      </p:sp>
    </p:spTree>
    <p:extLst>
      <p:ext uri="{BB962C8B-B14F-4D97-AF65-F5344CB8AC3E}">
        <p14:creationId xmlns:p14="http://schemas.microsoft.com/office/powerpoint/2010/main" val="130129205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11131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3E88F0F-214C-41FB-B720-375C310401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"/>
            <a:ext cx="61912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EXECUTIVE DECISION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65F0602-756C-4C93-9D29-C2FC817D54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7F2EA"/>
                </a:solidFill>
              </a:defRPr>
            </a:pPr>
            <a:r>
              <a:rPr sz="2850" b="1">
                <a:solidFill>
                  <a:srgbClr val="F7F2EA"/>
                </a:solidFill>
              </a:rPr>
              <a:t>最順路的組合，把拍照與休息放在第一日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23A77EC-9BD9-48C3-8621-EAA6ACDAF2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400050"/>
            <a:ext cx="476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r">
              <a:defRPr sz="1125" b="1">
                <a:solidFill>
                  <a:srgbClr val="BFB5A9"/>
                </a:solidFill>
              </a:defRPr>
            </a:pPr>
            <a:r>
              <a:rPr sz="1125" b="1">
                <a:solidFill>
                  <a:srgbClr val="BFB5A9"/>
                </a:solidFill>
              </a:rPr>
              <a:t>02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6F703D8-28B0-4048-A627-73DC82468E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714500"/>
            <a:ext cx="3371850" cy="1619250"/>
          </a:xfrm>
          <a:prstGeom xmlns:a="http://schemas.openxmlformats.org/drawingml/2006/main" prst="roundRect">
            <a:avLst>
              <a:gd name="adj" fmla="val 7059"/>
            </a:avLst>
          </a:prstGeom>
          <a:solidFill xmlns:a="http://schemas.openxmlformats.org/drawingml/2006/main">
            <a:srgbClr val="202428"/>
          </a:solidFill>
          <a:ln xmlns:a="http://schemas.openxmlformats.org/drawingml/2006/main" w="9525">
            <a:solidFill>
              <a:srgbClr val="3B4046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4ED6E1C-4A76-471E-942A-ACE4D43EF9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1885950"/>
            <a:ext cx="1047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住宿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94E6C80-0A50-4AFA-A177-ACD71C80AB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190750"/>
            <a:ext cx="29908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柚子 hotel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66A06B1-48E7-45FF-B2DE-F050B0B3CB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714625"/>
            <a:ext cx="29908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FB5A9"/>
                </a:solidFill>
              </a:defRPr>
            </a:pPr>
            <a:r>
              <a:rPr sz="1275" b="0">
                <a:solidFill>
                  <a:srgbClr val="BFB5A9"/>
                </a:solidFill>
              </a:rPr>
              <a:t>紅山地鐵站附近，RMB 298起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2199FC8-3225-4335-80C8-FDBB8EE33B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1714500"/>
            <a:ext cx="3371850" cy="1619250"/>
          </a:xfrm>
          <a:prstGeom xmlns:a="http://schemas.openxmlformats.org/drawingml/2006/main" prst="roundRect">
            <a:avLst>
              <a:gd name="adj" fmla="val 7059"/>
            </a:avLst>
          </a:prstGeom>
          <a:solidFill xmlns:a="http://schemas.openxmlformats.org/drawingml/2006/main">
            <a:srgbClr val="202428"/>
          </a:solidFill>
          <a:ln xmlns:a="http://schemas.openxmlformats.org/drawingml/2006/main" w="9525">
            <a:solidFill>
              <a:srgbClr val="3B4046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219C4DA-E070-407A-B94A-0EFC11289D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1885950"/>
            <a:ext cx="1047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拍照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DBE952C-BF1C-4F62-9865-81DCAED8E3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2190750"/>
            <a:ext cx="29908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深圳美術館新館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C2EA8FD-FAFF-46C3-A43D-D4646134C7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2714625"/>
            <a:ext cx="29908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FB5A9"/>
                </a:solidFill>
              </a:defRPr>
            </a:pPr>
            <a:r>
              <a:rPr sz="1275" b="0">
                <a:solidFill>
                  <a:srgbClr val="BFB5A9"/>
                </a:solidFill>
              </a:rPr>
              <a:t>4.8／2,596，XHS 文藝路線起點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F89BC9B-69AF-4755-BBCC-525C2FCDE9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2900" y="1714500"/>
            <a:ext cx="3371850" cy="1619250"/>
          </a:xfrm>
          <a:prstGeom xmlns:a="http://schemas.openxmlformats.org/drawingml/2006/main" prst="roundRect">
            <a:avLst>
              <a:gd name="adj" fmla="val 7059"/>
            </a:avLst>
          </a:prstGeom>
          <a:solidFill xmlns:a="http://schemas.openxmlformats.org/drawingml/2006/main">
            <a:srgbClr val="202428"/>
          </a:solidFill>
          <a:ln xmlns:a="http://schemas.openxmlformats.org/drawingml/2006/main" w="9525">
            <a:solidFill>
              <a:srgbClr val="3B4046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A6713F6-42C0-48D6-863C-094A927ED5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1885950"/>
            <a:ext cx="1047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咖啡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297BAEF-8174-4D20-9419-CD0CFD69C9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2190750"/>
            <a:ext cx="29908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Home Cafe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63DB1A3-F7EF-4014-BBED-E9C10F70DD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2714625"/>
            <a:ext cx="29908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FB5A9"/>
                </a:solidFill>
              </a:defRPr>
            </a:pPr>
            <a:r>
              <a:rPr sz="1275" b="0">
                <a:solidFill>
                  <a:srgbClr val="BFB5A9"/>
                </a:solidFill>
              </a:rPr>
              <a:t>4.8／2,929，ins風出片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B0BA978-C6CD-4351-A1EC-40ABDDA257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667125"/>
            <a:ext cx="3371850" cy="1619250"/>
          </a:xfrm>
          <a:prstGeom xmlns:a="http://schemas.openxmlformats.org/drawingml/2006/main" prst="roundRect">
            <a:avLst>
              <a:gd name="adj" fmla="val 7059"/>
            </a:avLst>
          </a:prstGeom>
          <a:solidFill xmlns:a="http://schemas.openxmlformats.org/drawingml/2006/main">
            <a:srgbClr val="202428"/>
          </a:solidFill>
          <a:ln xmlns:a="http://schemas.openxmlformats.org/drawingml/2006/main" w="9525">
            <a:solidFill>
              <a:srgbClr val="3B4046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1607185-7993-4183-84BD-A22321A34C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838575"/>
            <a:ext cx="1047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按摩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7AA1995-7E04-4345-9DA8-43811AF1FB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4143375"/>
            <a:ext cx="29908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鹿栖 SPA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641A754-F5AB-4006-8EBD-4A560C1CB3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4667250"/>
            <a:ext cx="29908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FB5A9"/>
                </a:solidFill>
              </a:defRPr>
            </a:pPr>
            <a:r>
              <a:rPr sz="1275" b="0">
                <a:solidFill>
                  <a:srgbClr val="BFB5A9"/>
                </a:solidFill>
              </a:rPr>
              <a:t>4.8／1,183，90分鐘 RMB 204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A99BCEF-D5F7-4276-95AE-361E417C08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667125"/>
            <a:ext cx="3371850" cy="1619250"/>
          </a:xfrm>
          <a:prstGeom xmlns:a="http://schemas.openxmlformats.org/drawingml/2006/main" prst="roundRect">
            <a:avLst>
              <a:gd name="adj" fmla="val 7059"/>
            </a:avLst>
          </a:prstGeom>
          <a:solidFill xmlns:a="http://schemas.openxmlformats.org/drawingml/2006/main">
            <a:srgbClr val="202428"/>
          </a:solidFill>
          <a:ln xmlns:a="http://schemas.openxmlformats.org/drawingml/2006/main" w="9525">
            <a:solidFill>
              <a:srgbClr val="3B4046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F971E348-4E7F-4EEB-A55F-1A6BA00E2A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3838575"/>
            <a:ext cx="1047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晚餐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3C4B94E-E03A-4156-ACA2-B7CF37B1B1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4143375"/>
            <a:ext cx="29908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蜀國大將清湖店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EE191B2-65D0-4BB6-9B36-6FA6E04A2A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4667250"/>
            <a:ext cx="29908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FB5A9"/>
                </a:solidFill>
              </a:defRPr>
            </a:pPr>
            <a:r>
              <a:rPr sz="1275" b="0">
                <a:solidFill>
                  <a:srgbClr val="BFB5A9"/>
                </a:solidFill>
              </a:rPr>
              <a:t>4.8／11,638，人均 RMB 67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DB4F85B-04D8-4F30-AF83-50988E5222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2900" y="3667125"/>
            <a:ext cx="3371850" cy="1619250"/>
          </a:xfrm>
          <a:prstGeom xmlns:a="http://schemas.openxmlformats.org/drawingml/2006/main" prst="roundRect">
            <a:avLst>
              <a:gd name="adj" fmla="val 7059"/>
            </a:avLst>
          </a:prstGeom>
          <a:solidFill xmlns:a="http://schemas.openxmlformats.org/drawingml/2006/main">
            <a:srgbClr val="202428"/>
          </a:solidFill>
          <a:ln xmlns:a="http://schemas.openxmlformats.org/drawingml/2006/main" w="9525">
            <a:solidFill>
              <a:srgbClr val="3B404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E5A45E6-CCAC-49BF-B369-3369DF7508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3838575"/>
            <a:ext cx="1047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午餐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86629EC3-6900-42B4-80B2-09C83A863F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4143375"/>
            <a:ext cx="29908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掌櫃清溪院子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DF66AB96-4CAC-452D-AAD3-F09DC9620E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4667250"/>
            <a:ext cx="29908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FB5A9"/>
                </a:solidFill>
              </a:defRPr>
            </a:pPr>
            <a:r>
              <a:rPr sz="1275" b="0">
                <a:solidFill>
                  <a:srgbClr val="BFB5A9"/>
                </a:solidFill>
              </a:rPr>
              <a:t>4.7／916，人均 RMB 129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76ED58F4-EC19-4BD4-B7D3-99063275EC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38900"/>
            <a:ext cx="10858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FB5A9"/>
                </a:solidFill>
              </a:defRPr>
            </a:pPr>
            <a:r>
              <a:rPr sz="750" b="0">
                <a:solidFill>
                  <a:srgbClr val="BFB5A9"/>
                </a:solidFill>
              </a:rPr>
              <a:t>Evidence IDs: DP-HOTEL-01 · DP-ART-01 · DP-COF-01 · DP-SPA-01 · DP-HOT-01 · DP-CN-01</a:t>
            </a:r>
          </a:p>
        </p:txBody>
      </p:sp>
    </p:spTree>
    <p:extLst>
      <p:ext uri="{BB962C8B-B14F-4D97-AF65-F5344CB8AC3E}">
        <p14:creationId xmlns:p14="http://schemas.microsoft.com/office/powerpoint/2010/main" val="1881176290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11131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0104470-5719-4326-B5BB-009C54EB83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"/>
            <a:ext cx="61912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2 DAYS / 1 NIGHT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0ABD1E0-769D-44DB-AEB8-472D562290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7F2EA"/>
                </a:solidFill>
              </a:defRPr>
            </a:pPr>
            <a:r>
              <a:rPr sz="2850" b="1">
                <a:solidFill>
                  <a:srgbClr val="F7F2EA"/>
                </a:solidFill>
              </a:rPr>
              <a:t>第一日做足體驗，第二日留白返程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1A6B11B-10E0-4EAF-B84A-E250EF9278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400050"/>
            <a:ext cx="476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r">
              <a:defRPr sz="1125" b="1">
                <a:solidFill>
                  <a:srgbClr val="BFB5A9"/>
                </a:solidFill>
              </a:defRPr>
            </a:pPr>
            <a:r>
              <a:rPr sz="1125" b="1">
                <a:solidFill>
                  <a:srgbClr val="BFB5A9"/>
                </a:solidFill>
              </a:rPr>
              <a:t>03</a:t>
            </a:r>
          </a:p>
        </p:txBody>
      </p:sp>
      <p:pic>
        <p:nvPicPr>
          <p:cNvPr id="1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b85445f90a84345"/>
          <a:srcRect xmlns:a="http://schemas.openxmlformats.org/drawingml/2006/main" l="14493" t="0" r="1449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953250" y="1581150"/>
            <a:ext cx="4629150" cy="4171950"/>
          </a:xfrm>
          <a:prstGeom xmlns:a="http://schemas.openxmlformats.org/drawingml/2006/main" prst="roundRect">
            <a:avLst>
              <a:gd name="adj" fmla="val 2740"/>
            </a:avLst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7455A16-E170-444F-8403-EE94FE68DB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695450"/>
            <a:ext cx="1428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6A3D"/>
                </a:solidFill>
              </a:defRPr>
            </a:pPr>
            <a:r>
              <a:rPr sz="1425" b="1">
                <a:solidFill>
                  <a:srgbClr val="FF6A3D"/>
                </a:solidFill>
              </a:rPr>
              <a:t>DAY 1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705C9BF-3FC4-4E7D-9546-CF55A534FB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133600"/>
            <a:ext cx="5334000" cy="2714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抵達紅山／深圳北站</a:t>
            </a:r>
          </a:p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深圳美術館新館</a:t>
            </a:r>
          </a:p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Home Cafe 下午茶</a:t>
            </a:r>
          </a:p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鹿栖 90 分鐘 SPA</a:t>
            </a:r>
          </a:p>
          <a:p xmlns:a="http://schemas.openxmlformats.org/drawingml/2006/main">
            <a:pPr algn="l">
              <a:defRPr sz="1950" b="1">
                <a:solidFill>
                  <a:srgbClr val="F7F2EA"/>
                </a:solidFill>
              </a:defRPr>
            </a:pPr>
            <a:r>
              <a:rPr sz="1950" b="1">
                <a:solidFill>
                  <a:srgbClr val="F7F2EA"/>
                </a:solidFill>
              </a:rPr>
              <a:t>蜀國大將火鍋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1BF764D-A8DA-4CA8-BC32-9E56D1F847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067300"/>
            <a:ext cx="1428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6A3D"/>
                </a:solidFill>
              </a:defRPr>
            </a:pPr>
            <a:r>
              <a:rPr sz="1425" b="1">
                <a:solidFill>
                  <a:srgbClr val="FF6A3D"/>
                </a:solidFill>
              </a:rPr>
              <a:t>DAY 2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3FC912F-26A9-4491-BE49-4A29313EA0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410200"/>
            <a:ext cx="5810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BFB5A9"/>
                </a:solidFill>
              </a:defRPr>
            </a:pPr>
            <a:r>
              <a:rPr sz="1575" b="0">
                <a:solidFill>
                  <a:srgbClr val="BFB5A9"/>
                </a:solidFill>
              </a:rPr>
              <a:t>慢早餐 → 壹方天地補拍 → 掌櫃清溪院子午餐 → 返程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977D9FE-D5B4-4D37-8746-472DC4E97B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38900"/>
            <a:ext cx="10858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FB5A9"/>
                </a:solidFill>
              </a:defRPr>
            </a:pPr>
            <a:r>
              <a:rPr sz="750" b="0">
                <a:solidFill>
                  <a:srgbClr val="BFB5A9"/>
                </a:solidFill>
              </a:rPr>
              <a:t>XHS-TRIP-01 · 小紅書僅作行程及拍照方向，不作評分證明</a:t>
            </a:r>
          </a:p>
        </p:txBody>
      </p:sp>
    </p:spTree>
    <p:extLst>
      <p:ext uri="{BB962C8B-B14F-4D97-AF65-F5344CB8AC3E}">
        <p14:creationId xmlns:p14="http://schemas.microsoft.com/office/powerpoint/2010/main" val="789278936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11131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F3C98A6-3922-4C63-BE55-84E2C2173E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"/>
            <a:ext cx="61912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STAY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ACA35C0-FB63-4C86-B32C-D461D8FCB6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7F2EA"/>
                </a:solidFill>
              </a:defRPr>
            </a:pPr>
            <a:r>
              <a:rPr sz="2850" b="1">
                <a:solidFill>
                  <a:srgbClr val="F7F2EA"/>
                </a:solidFill>
              </a:rPr>
              <a:t>柚子 hotel 用較低房價換取紅山位置便利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D52DCBB-EFD3-46FE-8024-76F04B28D0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400050"/>
            <a:ext cx="476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r">
              <a:defRPr sz="1125" b="1">
                <a:solidFill>
                  <a:srgbClr val="BFB5A9"/>
                </a:solidFill>
              </a:defRPr>
            </a:pPr>
            <a:r>
              <a:rPr sz="1125" b="1">
                <a:solidFill>
                  <a:srgbClr val="BFB5A9"/>
                </a:solidFill>
              </a:rPr>
              <a:t>04</a:t>
            </a:r>
          </a:p>
        </p:txBody>
      </p:sp>
      <p:pic>
        <p:nvPicPr>
          <p:cNvPr id="1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c352398809b4664"/>
          <a:srcRect xmlns:a="http://schemas.openxmlformats.org/drawingml/2006/main" l="91" t="0" r="91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1619250"/>
            <a:ext cx="5810250" cy="4191000"/>
          </a:xfrm>
          <a:prstGeom xmlns:a="http://schemas.openxmlformats.org/drawingml/2006/main" prst="roundRect">
            <a:avLst>
              <a:gd name="adj" fmla="val 2727"/>
            </a:avLst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B619748-B8CB-4FC0-87B0-4B5343CAD3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1657350"/>
            <a:ext cx="17145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3600" b="1">
                <a:solidFill>
                  <a:srgbClr val="FF6A3D"/>
                </a:solidFill>
              </a:defRPr>
            </a:pPr>
            <a:r>
              <a:rPr sz="3600" b="1">
                <a:solidFill>
                  <a:srgbClr val="FF6A3D"/>
                </a:solidFill>
              </a:rPr>
              <a:t>4.5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A887578-92B7-4212-9FF8-B5C66F5F59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2266950"/>
            <a:ext cx="40005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F0C98C"/>
                </a:solidFill>
              </a:defRPr>
            </a:pPr>
            <a:r>
              <a:rPr sz="1575" b="1">
                <a:solidFill>
                  <a:srgbClr val="F0C98C"/>
                </a:solidFill>
              </a:rPr>
              <a:t>190 條評價 · RMB 298 起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C35A80F-3880-47A6-BCD9-4BCA7F2C41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2933700"/>
            <a:ext cx="4286250" cy="1095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7F2EA"/>
                </a:solidFill>
              </a:defRPr>
            </a:pPr>
            <a:r>
              <a:rPr sz="1725" b="1">
                <a:solidFill>
                  <a:srgbClr val="F7F2EA"/>
                </a:solidFill>
              </a:rPr>
              <a:t>近紅山地鐵站 B 出口</a:t>
            </a:r>
          </a:p>
          <a:p xmlns:a="http://schemas.openxmlformats.org/drawingml/2006/main">
            <a:pPr algn="l">
              <a:defRPr sz="1725" b="1">
                <a:solidFill>
                  <a:srgbClr val="F7F2EA"/>
                </a:solidFill>
              </a:defRPr>
            </a:pPr>
            <a:r>
              <a:rPr sz="1725" b="1">
                <a:solidFill>
                  <a:srgbClr val="F7F2EA"/>
                </a:solidFill>
              </a:rPr>
              <a:t>親子酒店 · 機器人服務 · SPA · 零壓助眠房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DA4C4DE-39BD-4EE1-B6F0-3FFC8C6816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4362450"/>
            <a:ext cx="4286250" cy="1257300"/>
          </a:xfrm>
          <a:prstGeom xmlns:a="http://schemas.openxmlformats.org/drawingml/2006/main" prst="roundRect">
            <a:avLst>
              <a:gd name="adj" fmla="val 9091"/>
            </a:avLst>
          </a:prstGeom>
          <a:solidFill xmlns:a="http://schemas.openxmlformats.org/drawingml/2006/main">
            <a:srgbClr val="2A201B"/>
          </a:solidFill>
          <a:ln xmlns:a="http://schemas.openxmlformats.org/drawingml/2006/main" w="9525">
            <a:solidFill>
              <a:srgbClr val="3B4046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3F0DFD0-2A4B-47E7-9C18-58B3B08516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81850" y="4514850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6A3D"/>
                </a:solidFill>
              </a:defRPr>
            </a:pPr>
            <a:r>
              <a:rPr sz="1350" b="1">
                <a:solidFill>
                  <a:srgbClr val="FF6A3D"/>
                </a:solidFill>
              </a:rPr>
              <a:t>訂房前覆核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60276E8-2C20-4807-A75C-3AA62F8E1D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81850" y="4857750"/>
            <a:ext cx="3762375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FB5A9"/>
                </a:solidFill>
              </a:defRPr>
            </a:pPr>
            <a:r>
              <a:rPr sz="1275" b="0">
                <a:solidFill>
                  <a:srgbClr val="BFB5A9"/>
                </a:solidFill>
              </a:rPr>
              <a:t>房型、稅費、早餐、取消條款；目前只是 7/12–7/13 的 app 顯示起價。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6CDE718-BB4D-4FF7-BD0F-3040045A41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38900"/>
            <a:ext cx="10858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FB5A9"/>
                </a:solidFill>
              </a:defRPr>
            </a:pPr>
            <a:r>
              <a:rPr sz="750" b="0">
                <a:solidFill>
                  <a:srgbClr val="BFB5A9"/>
                </a:solidFill>
              </a:rPr>
              <a:t>DP-HOTEL-01 · 大眾點評公開 UI · 擷取 2026-07-12 HKT</a:t>
            </a:r>
          </a:p>
        </p:txBody>
      </p:sp>
    </p:spTree>
    <p:extLst>
      <p:ext uri="{BB962C8B-B14F-4D97-AF65-F5344CB8AC3E}">
        <p14:creationId xmlns:p14="http://schemas.microsoft.com/office/powerpoint/2010/main" val="1605587712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11131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84999CF-EE25-471B-A7C6-2A1679F533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"/>
            <a:ext cx="61912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PHOTO STOP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8D84238-9F33-4AFE-BD3D-194FA8CDA3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7F2EA"/>
                </a:solidFill>
              </a:defRPr>
            </a:pPr>
            <a:r>
              <a:rPr sz="2850" b="1">
                <a:solidFill>
                  <a:srgbClr val="F7F2EA"/>
                </a:solidFill>
              </a:rPr>
              <a:t>深圳美術館新館是行程的視覺主角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9A5A99D-F524-4F42-A40B-6978B20992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400050"/>
            <a:ext cx="476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r">
              <a:defRPr sz="1125" b="1">
                <a:solidFill>
                  <a:srgbClr val="BFB5A9"/>
                </a:solidFill>
              </a:defRPr>
            </a:pPr>
            <a:r>
              <a:rPr sz="1125" b="1">
                <a:solidFill>
                  <a:srgbClr val="BFB5A9"/>
                </a:solidFill>
              </a:rPr>
              <a:t>05</a:t>
            </a:r>
          </a:p>
        </p:txBody>
      </p:sp>
      <p:pic>
        <p:nvPicPr>
          <p:cNvPr id="1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9b1dc9dc8514eb0"/>
          <a:srcRect xmlns:a="http://schemas.openxmlformats.org/drawingml/2006/main" l="0" t="6723" r="0" b="672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1619250"/>
            <a:ext cx="6572250" cy="4095750"/>
          </a:xfrm>
          <a:prstGeom xmlns:a="http://schemas.openxmlformats.org/drawingml/2006/main" prst="roundRect">
            <a:avLst>
              <a:gd name="adj" fmla="val 2791"/>
            </a:avLst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04722FC-FC32-47D5-9BE1-D46F8937B0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1695450"/>
            <a:ext cx="14287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6A3D"/>
                </a:solidFill>
              </a:defRPr>
            </a:pPr>
            <a:r>
              <a:rPr sz="3450" b="1">
                <a:solidFill>
                  <a:srgbClr val="FF6A3D"/>
                </a:solidFill>
              </a:rPr>
              <a:t>4.8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1D750C1-338C-4E43-8649-765E5B3ACF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2266950"/>
            <a:ext cx="3619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0C98C"/>
                </a:solidFill>
              </a:defRPr>
            </a:pPr>
            <a:r>
              <a:rPr sz="1500" b="1">
                <a:solidFill>
                  <a:srgbClr val="F0C98C"/>
                </a:solidFill>
              </a:rPr>
              <a:t>2,596 條 · 3,188 人打卡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E74B80D-E46F-44C4-ADA7-4C8D1A2A53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3009900"/>
            <a:ext cx="3524250" cy="1190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7F2EA"/>
                </a:solidFill>
              </a:defRPr>
            </a:pPr>
            <a:r>
              <a:rPr sz="1725" b="1">
                <a:solidFill>
                  <a:srgbClr val="F7F2EA"/>
                </a:solidFill>
              </a:rPr>
              <a:t>適合：建築線條、展覽空間、室內人像</a:t>
            </a:r>
          </a:p>
          <a:p xmlns:a="http://schemas.openxmlformats.org/drawingml/2006/main">
            <a:pPr algn="l">
              <a:defRPr sz="1725" b="1">
                <a:solidFill>
                  <a:srgbClr val="F7F2EA"/>
                </a:solidFill>
              </a:defRPr>
            </a:pPr>
            <a:r>
              <a:rPr sz="1725" b="1">
                <a:solidFill>
                  <a:srgbClr val="F7F2EA"/>
                </a:solidFill>
              </a:rPr>
              <a:t>最好：開館後早段，避開午後人潮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330F8F6-FBB0-468A-A047-691D6A5152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4762500"/>
            <a:ext cx="3524250" cy="723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BFB5A9"/>
                </a:solidFill>
              </a:defRPr>
            </a:pPr>
            <a:r>
              <a:rPr sz="1350" b="0">
                <a:solidFill>
                  <a:srgbClr val="BFB5A9"/>
                </a:solidFill>
              </a:rPr>
              <a:t>雨天亦可成立；出發前查看官方展覽、預約與票務。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B37FD6A-D2F5-4C69-9B89-9EF1412E03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38900"/>
            <a:ext cx="10858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FB5A9"/>
                </a:solidFill>
              </a:defRPr>
            </a:pPr>
            <a:r>
              <a:rPr sz="750" b="0">
                <a:solidFill>
                  <a:srgbClr val="BFB5A9"/>
                </a:solidFill>
              </a:rPr>
              <a:t>DP-ART-01 · XHS-TRIP-01</a:t>
            </a:r>
          </a:p>
        </p:txBody>
      </p:sp>
    </p:spTree>
    <p:extLst>
      <p:ext uri="{BB962C8B-B14F-4D97-AF65-F5344CB8AC3E}">
        <p14:creationId xmlns:p14="http://schemas.microsoft.com/office/powerpoint/2010/main" val="1659586851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11131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04302FB-08D5-4B31-9591-4B581D2BF0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"/>
            <a:ext cx="61912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COFFEE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124B561-8FE4-417A-9767-3B0C06BB94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7F2EA"/>
                </a:solidFill>
              </a:defRPr>
            </a:pPr>
            <a:r>
              <a:rPr sz="2850" b="1">
                <a:solidFill>
                  <a:srgbClr val="F7F2EA"/>
                </a:solidFill>
              </a:rPr>
              <a:t>Home Cafe 提供最低成本的出片時段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25D1EAA-EFF4-4183-B022-1735447A69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400050"/>
            <a:ext cx="476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r">
              <a:defRPr sz="1125" b="1">
                <a:solidFill>
                  <a:srgbClr val="BFB5A9"/>
                </a:solidFill>
              </a:defRPr>
            </a:pPr>
            <a:r>
              <a:rPr sz="1125" b="1">
                <a:solidFill>
                  <a:srgbClr val="BFB5A9"/>
                </a:solidFill>
              </a:rPr>
              <a:t>06</a:t>
            </a:r>
          </a:p>
        </p:txBody>
      </p:sp>
      <p:pic>
        <p:nvPicPr>
          <p:cNvPr id="1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8e4fa1cf99841b5"/>
          <a:srcRect xmlns:a="http://schemas.openxmlformats.org/drawingml/2006/main" l="0" t="6087" r="0" b="608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1619250"/>
            <a:ext cx="6477000" cy="4095750"/>
          </a:xfrm>
          <a:prstGeom xmlns:a="http://schemas.openxmlformats.org/drawingml/2006/main" prst="roundRect">
            <a:avLst>
              <a:gd name="adj" fmla="val 2791"/>
            </a:avLst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53C2063-72A1-40B6-BC0C-96735A4BC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1695450"/>
            <a:ext cx="14287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6A3D"/>
                </a:solidFill>
              </a:defRPr>
            </a:pPr>
            <a:r>
              <a:rPr sz="3450" b="1">
                <a:solidFill>
                  <a:srgbClr val="FF6A3D"/>
                </a:solidFill>
              </a:rPr>
              <a:t>4.8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007BA02-2F20-41A7-96F4-076D3A4F69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2266950"/>
            <a:ext cx="3429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0C98C"/>
                </a:solidFill>
              </a:defRPr>
            </a:pPr>
            <a:r>
              <a:rPr sz="1500" b="1">
                <a:solidFill>
                  <a:srgbClr val="F0C98C"/>
                </a:solidFill>
              </a:rPr>
              <a:t>2,929 條 · RMB 51／人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1A031FE-8A35-4C82-880C-541AA289A5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009900"/>
            <a:ext cx="3714750" cy="1143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7F2EA"/>
                </a:solidFill>
              </a:defRPr>
            </a:pPr>
            <a:r>
              <a:rPr sz="1725" b="1">
                <a:solidFill>
                  <a:srgbClr val="F7F2EA"/>
                </a:solidFill>
              </a:rPr>
              <a:t>民治咖啡打卡人氣榜第 3</a:t>
            </a:r>
          </a:p>
          <a:p xmlns:a="http://schemas.openxmlformats.org/drawingml/2006/main">
            <a:pPr algn="l">
              <a:defRPr sz="1725" b="1">
                <a:solidFill>
                  <a:srgbClr val="F7F2EA"/>
                </a:solidFill>
              </a:defRPr>
            </a:pPr>
            <a:r>
              <a:rPr sz="1725" b="1">
                <a:solidFill>
                  <a:srgbClr val="F7F2EA"/>
                </a:solidFill>
              </a:rPr>
              <a:t>可見主題：ins 風、隨手拍、閨蜜人像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BE67746-1ACE-4C9A-ABC0-63C8F0D534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4591050"/>
            <a:ext cx="3714750" cy="1000125"/>
          </a:xfrm>
          <a:prstGeom xmlns:a="http://schemas.openxmlformats.org/drawingml/2006/main" prst="roundRect">
            <a:avLst>
              <a:gd name="adj" fmla="val 11429"/>
            </a:avLst>
          </a:prstGeom>
          <a:solidFill xmlns:a="http://schemas.openxmlformats.org/drawingml/2006/main">
            <a:srgbClr val="17251C"/>
          </a:solidFill>
          <a:ln xmlns:a="http://schemas.openxmlformats.org/drawingml/2006/main" w="9525">
            <a:solidFill>
              <a:srgbClr val="3B4046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8BE2B81-34DA-4C2C-94E7-3F3D96BDA3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4724400"/>
            <a:ext cx="1714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83D59D"/>
                </a:solidFill>
              </a:defRPr>
            </a:pPr>
            <a:r>
              <a:rPr sz="1275" b="1">
                <a:solidFill>
                  <a:srgbClr val="83D59D"/>
                </a:solidFill>
              </a:rPr>
              <a:t>為什麼選它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517903A-322E-4C6B-9740-0D52C700B7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5048250"/>
            <a:ext cx="31432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BFB5A9"/>
                </a:solidFill>
              </a:defRPr>
            </a:pPr>
            <a:r>
              <a:rPr sz="1350" b="0">
                <a:solidFill>
                  <a:srgbClr val="BFB5A9"/>
                </a:solidFill>
              </a:rPr>
              <a:t>評價量足、價格低、拍照目的明確。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3CBD58A-42E0-453F-B352-6EE63E8950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38900"/>
            <a:ext cx="10858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FB5A9"/>
                </a:solidFill>
              </a:defRPr>
            </a:pPr>
            <a:r>
              <a:rPr sz="750" b="0">
                <a:solidFill>
                  <a:srgbClr val="BFB5A9"/>
                </a:solidFill>
              </a:rPr>
              <a:t>DP-COF-01</a:t>
            </a:r>
          </a:p>
        </p:txBody>
      </p:sp>
    </p:spTree>
    <p:extLst>
      <p:ext uri="{BB962C8B-B14F-4D97-AF65-F5344CB8AC3E}">
        <p14:creationId xmlns:p14="http://schemas.microsoft.com/office/powerpoint/2010/main" val="1265086443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11131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7FA4252-A4AD-4639-BF9D-CE7E112525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"/>
            <a:ext cx="61912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RECHARGE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6EB2D02-7C2B-49F0-A712-9B4E4B232F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7F2EA"/>
                </a:solidFill>
              </a:defRPr>
            </a:pPr>
            <a:r>
              <a:rPr sz="2850" b="1">
                <a:solidFill>
                  <a:srgbClr val="F7F2EA"/>
                </a:solidFill>
              </a:rPr>
              <a:t>鹿栖 SPA 在預算內完成 90 分鐘放鬆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75BD38A-68E5-4543-8F92-DD81F03D0D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400050"/>
            <a:ext cx="476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r">
              <a:defRPr sz="1125" b="1">
                <a:solidFill>
                  <a:srgbClr val="BFB5A9"/>
                </a:solidFill>
              </a:defRPr>
            </a:pPr>
            <a:r>
              <a:rPr sz="1125" b="1">
                <a:solidFill>
                  <a:srgbClr val="BFB5A9"/>
                </a:solidFill>
              </a:rPr>
              <a:t>07</a:t>
            </a:r>
          </a:p>
        </p:txBody>
      </p:sp>
      <p:pic>
        <p:nvPicPr>
          <p:cNvPr id="1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44846c944ce45ed"/>
          <a:srcRect xmlns:a="http://schemas.openxmlformats.org/drawingml/2006/main" l="0" t="6087" r="0" b="608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1619250"/>
            <a:ext cx="6477000" cy="4095750"/>
          </a:xfrm>
          <a:prstGeom xmlns:a="http://schemas.openxmlformats.org/drawingml/2006/main" prst="roundRect">
            <a:avLst>
              <a:gd name="adj" fmla="val 2791"/>
            </a:avLst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E4A4ECE-5630-4787-BBD5-BCDBC4D46C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1695450"/>
            <a:ext cx="14287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6A3D"/>
                </a:solidFill>
              </a:defRPr>
            </a:pPr>
            <a:r>
              <a:rPr sz="3450" b="1">
                <a:solidFill>
                  <a:srgbClr val="FF6A3D"/>
                </a:solidFill>
              </a:rPr>
              <a:t>4.8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3973AC3-5B86-4A4F-8531-CDA9042BAA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2266950"/>
            <a:ext cx="3429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0C98C"/>
                </a:solidFill>
              </a:defRPr>
            </a:pPr>
            <a:r>
              <a:rPr sz="1500" b="1">
                <a:solidFill>
                  <a:srgbClr val="F0C98C"/>
                </a:solidFill>
              </a:rPr>
              <a:t>1,183 條 · RMB 162／人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79AAE0B-DF12-40F4-978D-B789CEDB1B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009900"/>
            <a:ext cx="3714750" cy="1066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7F2EA"/>
                </a:solidFill>
              </a:defRPr>
            </a:pPr>
            <a:r>
              <a:rPr sz="1725" b="1">
                <a:solidFill>
                  <a:srgbClr val="F7F2EA"/>
                </a:solidFill>
              </a:rPr>
              <a:t>90 分鐘火山石按摩：RMB 204</a:t>
            </a:r>
          </a:p>
          <a:p xmlns:a="http://schemas.openxmlformats.org/drawingml/2006/main">
            <a:pPr algn="l">
              <a:defRPr sz="1725" b="1">
                <a:solidFill>
                  <a:srgbClr val="F7F2EA"/>
                </a:solidFill>
              </a:defRPr>
            </a:pPr>
            <a:r>
              <a:rPr sz="1725" b="1">
                <a:solidFill>
                  <a:srgbClr val="F7F2EA"/>
                </a:solidFill>
              </a:rPr>
              <a:t>有淋浴房 · 推拿 · 頭部按摩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0B834E2-D3C8-482A-B3B8-5912B04D11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4457700"/>
            <a:ext cx="3714750" cy="1123950"/>
          </a:xfrm>
          <a:prstGeom xmlns:a="http://schemas.openxmlformats.org/drawingml/2006/main" prst="roundRect">
            <a:avLst>
              <a:gd name="adj" fmla="val 10169"/>
            </a:avLst>
          </a:prstGeom>
          <a:solidFill xmlns:a="http://schemas.openxmlformats.org/drawingml/2006/main">
            <a:srgbClr val="2A201B"/>
          </a:solidFill>
          <a:ln xmlns:a="http://schemas.openxmlformats.org/drawingml/2006/main" w="9525">
            <a:solidFill>
              <a:srgbClr val="3B4046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E35FC73-C2EB-4376-B576-CCA2258074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4591050"/>
            <a:ext cx="1714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6A3D"/>
                </a:solidFill>
              </a:defRPr>
            </a:pPr>
            <a:r>
              <a:rPr sz="1275" b="1">
                <a:solidFill>
                  <a:srgbClr val="FF6A3D"/>
                </a:solidFill>
              </a:rPr>
              <a:t>到店前確認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9003980-5F63-4C3F-92AF-6F68FEDC61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4933950"/>
            <a:ext cx="32385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BFB5A9"/>
                </a:solidFill>
              </a:defRPr>
            </a:pPr>
            <a:r>
              <a:rPr sz="1350" b="0">
                <a:solidFill>
                  <a:srgbClr val="BFB5A9"/>
                </a:solidFill>
              </a:rPr>
              <a:t>技師、性別偏好、加鐘、附加費與優惠使用時段。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BA23515-3164-4F49-9307-E64EE216F5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38900"/>
            <a:ext cx="10858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FB5A9"/>
                </a:solidFill>
              </a:defRPr>
            </a:pPr>
            <a:r>
              <a:rPr sz="750" b="0">
                <a:solidFill>
                  <a:srgbClr val="BFB5A9"/>
                </a:solidFill>
              </a:rPr>
              <a:t>DP-SPA-01</a:t>
            </a:r>
          </a:p>
        </p:txBody>
      </p:sp>
    </p:spTree>
    <p:extLst>
      <p:ext uri="{BB962C8B-B14F-4D97-AF65-F5344CB8AC3E}">
        <p14:creationId xmlns:p14="http://schemas.microsoft.com/office/powerpoint/2010/main" val="865442099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11131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1CC84C2-4C73-4273-BD61-A26266614F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"/>
            <a:ext cx="61912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FOOD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5709858-5DC2-4BFE-921F-38A5F34E5D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7F2EA"/>
                </a:solidFill>
              </a:defRPr>
            </a:pPr>
            <a:r>
              <a:rPr sz="2850" b="1">
                <a:solidFill>
                  <a:srgbClr val="F7F2EA"/>
                </a:solidFill>
              </a:rPr>
              <a:t>晚餐看評價量，午餐看環境與節奏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6FAE67E-11D5-423B-B030-B022ED3237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400050"/>
            <a:ext cx="476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r">
              <a:defRPr sz="1125" b="1">
                <a:solidFill>
                  <a:srgbClr val="BFB5A9"/>
                </a:solidFill>
              </a:defRPr>
            </a:pPr>
            <a:r>
              <a:rPr sz="1125" b="1">
                <a:solidFill>
                  <a:srgbClr val="BFB5A9"/>
                </a:solidFill>
              </a:rPr>
              <a:t>08</a:t>
            </a:r>
          </a:p>
        </p:txBody>
      </p:sp>
      <p:pic>
        <p:nvPicPr>
          <p:cNvPr id="1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8719abe6fc84dfe"/>
          <a:srcRect xmlns:a="http://schemas.openxmlformats.org/drawingml/2006/main" l="0" t="10716" r="0" b="10716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1619250"/>
            <a:ext cx="5219700" cy="2952750"/>
          </a:xfrm>
          <a:prstGeom xmlns:a="http://schemas.openxmlformats.org/drawingml/2006/main" prst="roundRect">
            <a:avLst>
              <a:gd name="adj" fmla="val 3871"/>
            </a:avLst>
          </a:prstGeom>
        </p:spPr>
      </p:pic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19991d05ac94fd8"/>
          <a:srcRect xmlns:a="http://schemas.openxmlformats.org/drawingml/2006/main" l="0" t="10716" r="0" b="10716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362700" y="1619250"/>
            <a:ext cx="5219700" cy="2952750"/>
          </a:xfrm>
          <a:prstGeom xmlns:a="http://schemas.openxmlformats.org/drawingml/2006/main" prst="roundRect">
            <a:avLst>
              <a:gd name="adj" fmla="val 3871"/>
            </a:avLst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9D2407B-F318-4D72-93F7-9B043F9C78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762500"/>
            <a:ext cx="52197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7F2EA"/>
                </a:solidFill>
              </a:defRPr>
            </a:pPr>
            <a:r>
              <a:rPr sz="1725" b="1">
                <a:solidFill>
                  <a:srgbClr val="F7F2EA"/>
                </a:solidFill>
              </a:rPr>
              <a:t>蜀國大將老火鍋｜清湖店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481FA3D-3474-4DE0-BE52-96C1E0CB37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143500"/>
            <a:ext cx="5219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6A3D"/>
                </a:solidFill>
              </a:defRPr>
            </a:pPr>
            <a:r>
              <a:rPr sz="1425" b="1">
                <a:solidFill>
                  <a:srgbClr val="FF6A3D"/>
                </a:solidFill>
              </a:rPr>
              <a:t>4.8 · 11,638條 · RMB 67／人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25F4D44-05BC-4AA0-BBA5-E1FF27B62A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524500"/>
            <a:ext cx="52197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FB5A9"/>
                </a:solidFill>
              </a:defRPr>
            </a:pPr>
            <a:r>
              <a:rPr sz="1275" b="0">
                <a:solidFill>
                  <a:srgbClr val="BFB5A9"/>
                </a:solidFill>
              </a:rPr>
              <a:t>鮮鴨血、近清湖站；晚市留意排隊與辣度。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E78DCEA-17F5-4FE0-B086-2BDC713728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4762500"/>
            <a:ext cx="52197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7F2EA"/>
                </a:solidFill>
              </a:defRPr>
            </a:pPr>
            <a:r>
              <a:rPr sz="1725" b="1">
                <a:solidFill>
                  <a:srgbClr val="F7F2EA"/>
                </a:solidFill>
              </a:rPr>
              <a:t>掌櫃清溪院子｜粵菜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0C072AC-BA1F-4BF1-B9FD-C2140A71CC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5143500"/>
            <a:ext cx="5219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6A3D"/>
                </a:solidFill>
              </a:defRPr>
            </a:pPr>
            <a:r>
              <a:rPr sz="1425" b="1">
                <a:solidFill>
                  <a:srgbClr val="FF6A3D"/>
                </a:solidFill>
              </a:rPr>
              <a:t>4.7 · 916條 · RMB 129／人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8BD40E9-A7F4-4D9F-9B3B-1A361F39DB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5524500"/>
            <a:ext cx="52197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FB5A9"/>
                </a:solidFill>
              </a:defRPr>
            </a:pPr>
            <a:r>
              <a:rPr sz="1275" b="0">
                <a:solidFill>
                  <a:srgbClr val="BFB5A9"/>
                </a:solidFill>
              </a:rPr>
              <a:t>庭院餐廳；2–3人套餐 RMB 298，先訂座。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E07C432-2D35-4049-B98F-5FDA8F6116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38900"/>
            <a:ext cx="10858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FB5A9"/>
                </a:solidFill>
              </a:defRPr>
            </a:pPr>
            <a:r>
              <a:rPr sz="750" b="0">
                <a:solidFill>
                  <a:srgbClr val="BFB5A9"/>
                </a:solidFill>
              </a:rPr>
              <a:t>DP-HOT-01 · DP-CN-01</a:t>
            </a:r>
          </a:p>
        </p:txBody>
      </p:sp>
    </p:spTree>
    <p:extLst>
      <p:ext uri="{BB962C8B-B14F-4D97-AF65-F5344CB8AC3E}">
        <p14:creationId xmlns:p14="http://schemas.microsoft.com/office/powerpoint/2010/main" val="576508597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11131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9A7EE51-2400-4B32-816E-73E72F8FA3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"/>
            <a:ext cx="61912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6A3D"/>
                </a:solidFill>
              </a:defRPr>
            </a:pPr>
            <a:r>
              <a:rPr sz="1125" b="1">
                <a:solidFill>
                  <a:srgbClr val="FF6A3D"/>
                </a:solidFill>
              </a:rPr>
              <a:t>BUDGET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02040AB-12F5-4EE1-BE9F-83886E5FD5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7F2EA"/>
                </a:solidFill>
              </a:defRPr>
            </a:pPr>
            <a:r>
              <a:rPr sz="2850" b="1">
                <a:solidFill>
                  <a:srgbClr val="F7F2EA"/>
                </a:solidFill>
              </a:rPr>
              <a:t>核心體驗約 RMB 700–780／人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505EA81-C067-4DD3-B0D5-089D78006C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400050"/>
            <a:ext cx="476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r">
              <a:defRPr sz="1125" b="1">
                <a:solidFill>
                  <a:srgbClr val="BFB5A9"/>
                </a:solidFill>
              </a:defRPr>
            </a:pPr>
            <a:r>
              <a:rPr sz="1125" b="1">
                <a:solidFill>
                  <a:srgbClr val="BFB5A9"/>
                </a:solidFill>
              </a:rPr>
              <a:t>09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2B21843-150F-4CD0-B867-43E12A203D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171450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0C98C"/>
                </a:solidFill>
              </a:defRPr>
            </a:pPr>
            <a:r>
              <a:rPr sz="1200" b="1">
                <a:solidFill>
                  <a:srgbClr val="F0C98C"/>
                </a:solidFill>
              </a:rPr>
              <a:t>項目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5724125-5146-4A0E-9F78-C21D6BF129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43250" y="171450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0C98C"/>
                </a:solidFill>
              </a:defRPr>
            </a:pPr>
            <a:r>
              <a:rPr sz="1200" b="1">
                <a:solidFill>
                  <a:srgbClr val="F0C98C"/>
                </a:solidFill>
              </a:rPr>
              <a:t>每人 RMB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2CD98F3-388F-4FCF-A6A7-86DEA9DAA5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1714500"/>
            <a:ext cx="57150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0C98C"/>
                </a:solidFill>
              </a:defRPr>
            </a:pPr>
            <a:r>
              <a:rPr sz="1200" b="1">
                <a:solidFill>
                  <a:srgbClr val="F0C98C"/>
                </a:solidFill>
              </a:rPr>
              <a:t>假設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577D226-36E2-4206-80DC-59CBCCA611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190750"/>
            <a:ext cx="20002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7F2EA"/>
                </a:solidFill>
              </a:defRPr>
            </a:pPr>
            <a:r>
              <a:rPr sz="1800" b="1">
                <a:solidFill>
                  <a:srgbClr val="F7F2EA"/>
                </a:solidFill>
              </a:rPr>
              <a:t>酒店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7D5CDF6-DC61-49C8-9158-04029512B4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43250" y="2190750"/>
            <a:ext cx="1714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F6A3D"/>
                </a:solidFill>
              </a:defRPr>
            </a:pPr>
            <a:r>
              <a:rPr sz="1950" b="1">
                <a:solidFill>
                  <a:srgbClr val="FF6A3D"/>
                </a:solidFill>
              </a:rPr>
              <a:t>149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32FA84E-10FE-40E9-88AC-7E48DBC178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2190750"/>
            <a:ext cx="5905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BFB5A9"/>
                </a:solidFill>
              </a:defRPr>
            </a:pPr>
            <a:r>
              <a:rPr sz="1425" b="0">
                <a:solidFill>
                  <a:srgbClr val="BFB5A9"/>
                </a:solidFill>
              </a:rPr>
              <a:t>兩人一房，以 RMB 298 起價均分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8B4107F-ED3F-4637-A1AF-205F7AC2A0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067050"/>
            <a:ext cx="20002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7F2EA"/>
                </a:solidFill>
              </a:defRPr>
            </a:pPr>
            <a:r>
              <a:rPr sz="1800" b="1">
                <a:solidFill>
                  <a:srgbClr val="F7F2EA"/>
                </a:solidFill>
              </a:rPr>
              <a:t>兩餐＋咖啡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50E4202-1013-4F95-8E4A-7193154428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43250" y="3067050"/>
            <a:ext cx="1714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F6A3D"/>
                </a:solidFill>
              </a:defRPr>
            </a:pPr>
            <a:r>
              <a:rPr sz="1950" b="1">
                <a:solidFill>
                  <a:srgbClr val="FF6A3D"/>
                </a:solidFill>
              </a:rPr>
              <a:t>247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2C2FE2F-3D6A-4F62-8579-30B38A67E4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3067050"/>
            <a:ext cx="5905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BFB5A9"/>
                </a:solidFill>
              </a:defRPr>
            </a:pPr>
            <a:r>
              <a:rPr sz="1425" b="0">
                <a:solidFill>
                  <a:srgbClr val="BFB5A9"/>
                </a:solidFill>
              </a:rPr>
              <a:t>火鍋 67＋粵菜 129＋咖啡 51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C85CB85-F3AF-4A7C-BCA2-B751C136AB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943350"/>
            <a:ext cx="20002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7F2EA"/>
                </a:solidFill>
              </a:defRPr>
            </a:pPr>
            <a:r>
              <a:rPr sz="1800" b="1">
                <a:solidFill>
                  <a:srgbClr val="F7F2EA"/>
                </a:solidFill>
              </a:rPr>
              <a:t>按摩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6120C6D-3C34-4847-9CAA-73F5471595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43250" y="3943350"/>
            <a:ext cx="1714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F6A3D"/>
                </a:solidFill>
              </a:defRPr>
            </a:pPr>
            <a:r>
              <a:rPr sz="1950" b="1">
                <a:solidFill>
                  <a:srgbClr val="FF6A3D"/>
                </a:solidFill>
              </a:rPr>
              <a:t>204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6F0BBC4-F271-4354-B4B4-6F5EE9EE02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3943350"/>
            <a:ext cx="5905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BFB5A9"/>
                </a:solidFill>
              </a:defRPr>
            </a:pPr>
            <a:r>
              <a:rPr sz="1425" b="0">
                <a:solidFill>
                  <a:srgbClr val="BFB5A9"/>
                </a:solidFill>
              </a:rPr>
              <a:t>90 分鐘火山石項目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53F98B5-A10C-4318-BD19-ECEA6B90EF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819650"/>
            <a:ext cx="20002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7F2EA"/>
                </a:solidFill>
              </a:defRPr>
            </a:pPr>
            <a:r>
              <a:rPr sz="1800" b="1">
                <a:solidFill>
                  <a:srgbClr val="F7F2EA"/>
                </a:solidFill>
              </a:rPr>
              <a:t>景點／交通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5B2977E-4139-42C6-ACE8-B6E8DA785F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43250" y="4819650"/>
            <a:ext cx="1714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F6A3D"/>
                </a:solidFill>
              </a:defRPr>
            </a:pPr>
            <a:r>
              <a:rPr sz="1950" b="1">
                <a:solidFill>
                  <a:srgbClr val="FF6A3D"/>
                </a:solidFill>
              </a:rPr>
              <a:t>100–180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8919333-38BA-4B76-A6CC-69BBFC8476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4819650"/>
            <a:ext cx="5905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BFB5A9"/>
                </a:solidFill>
              </a:defRPr>
            </a:pPr>
            <a:r>
              <a:rPr sz="1425" b="0">
                <a:solidFill>
                  <a:srgbClr val="BFB5A9"/>
                </a:solidFill>
              </a:rPr>
              <a:t>展覽變動＋市內地鐵／短程的士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24315D7-31D6-4764-8D72-8FCAE97A1A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810250"/>
            <a:ext cx="10972800" cy="476250"/>
          </a:xfrm>
          <a:prstGeom xmlns:a="http://schemas.openxmlformats.org/drawingml/2006/main" prst="roundRect">
            <a:avLst>
              <a:gd name="adj" fmla="val 24000"/>
            </a:avLst>
          </a:prstGeom>
          <a:solidFill xmlns:a="http://schemas.openxmlformats.org/drawingml/2006/main">
            <a:srgbClr val="17251C"/>
          </a:solidFill>
          <a:ln xmlns:a="http://schemas.openxmlformats.org/drawingml/2006/main" w="9525">
            <a:solidFill>
              <a:srgbClr val="3B404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716CC58-CBA6-4D82-A803-C584B208EF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876925"/>
            <a:ext cx="10477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83D59D"/>
                </a:solidFill>
              </a:defRPr>
            </a:pPr>
            <a:r>
              <a:rPr sz="1650" b="1">
                <a:solidFill>
                  <a:srgbClr val="83D59D"/>
                </a:solidFill>
              </a:rPr>
              <a:t>合計：RMB 700–780／人（購物、酒水及臨時加項另計）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4EA8966-0689-4EAC-A8E4-84CB1F85B2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38900"/>
            <a:ext cx="10858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FB5A9"/>
                </a:solidFill>
              </a:defRPr>
            </a:pPr>
            <a:r>
              <a:rPr sz="750" b="0">
                <a:solidFill>
                  <a:srgbClr val="BFB5A9"/>
                </a:solidFill>
              </a:rPr>
              <a:t>按 app 顯示價估算；實際結算以訂房、團購與現場條款為準</a:t>
            </a:r>
          </a:p>
        </p:txBody>
      </p:sp>
    </p:spTree>
    <p:extLst>
      <p:ext uri="{BB962C8B-B14F-4D97-AF65-F5344CB8AC3E}">
        <p14:creationId xmlns:p14="http://schemas.microsoft.com/office/powerpoint/2010/main" val="1062277468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2026-07-12T10:34:59.2180000Z</dcterms:created>
  <dcterms:modified xsi:type="dcterms:W3CDTF">2026-07-12T10:34:59.2180000Z</dcterms:modified>
</coreProperties>
</file>